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7" r:id="rId5"/>
    <p:sldId id="264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6/26/2017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E:\Pravets\Q%20Administrativni%20uslugi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59" y="2718549"/>
            <a:ext cx="7992888" cy="143053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Република България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Държавна агенция „Електронно управление</a:t>
            </a:r>
            <a:r>
              <a:rPr lang="bg-BG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 smtClean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www.e-gov.bg</a:t>
            </a:r>
            <a:endParaRPr lang="en-GB" sz="2800" dirty="0">
              <a:solidFill>
                <a:schemeClr val="accent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5469656"/>
            <a:ext cx="7704856" cy="1199704"/>
          </a:xfrm>
        </p:spPr>
        <p:txBody>
          <a:bodyPr>
            <a:noAutofit/>
          </a:bodyPr>
          <a:lstStyle/>
          <a:p>
            <a:pPr algn="l"/>
            <a:r>
              <a:rPr lang="bg-BG" sz="1800" b="1" dirty="0">
                <a:solidFill>
                  <a:schemeClr val="bg1"/>
                </a:solidFill>
              </a:rPr>
              <a:t>Регионален съвет за развитие и 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 algn="l"/>
            <a:r>
              <a:rPr lang="bg-BG" sz="1800" b="1" dirty="0" smtClean="0">
                <a:solidFill>
                  <a:schemeClr val="bg1"/>
                </a:solidFill>
              </a:rPr>
              <a:t>Регионален </a:t>
            </a:r>
            <a:r>
              <a:rPr lang="bg-BG" sz="1800" b="1" dirty="0">
                <a:solidFill>
                  <a:schemeClr val="bg1"/>
                </a:solidFill>
              </a:rPr>
              <a:t>координационен комитет на Югозападен район за развитие</a:t>
            </a:r>
          </a:p>
          <a:p>
            <a:pPr algn="l"/>
            <a:r>
              <a:rPr lang="bg-BG" sz="1400" b="1" dirty="0">
                <a:solidFill>
                  <a:schemeClr val="bg1"/>
                </a:solidFill>
              </a:rPr>
              <a:t>27 – 28 юни 2017 г</a:t>
            </a:r>
            <a:r>
              <a:rPr lang="bg-BG" sz="1400" b="1" dirty="0" smtClean="0">
                <a:solidFill>
                  <a:schemeClr val="bg1"/>
                </a:solidFill>
              </a:rPr>
              <a:t>.</a:t>
            </a:r>
            <a:r>
              <a:rPr lang="en-US" sz="1400" b="1" dirty="0" smtClean="0">
                <a:solidFill>
                  <a:schemeClr val="bg1"/>
                </a:solidFill>
              </a:rPr>
              <a:t>, </a:t>
            </a:r>
            <a:r>
              <a:rPr lang="bg-BG" sz="1400" b="1" dirty="0" smtClean="0">
                <a:solidFill>
                  <a:schemeClr val="bg1"/>
                </a:solidFill>
              </a:rPr>
              <a:t>гр</a:t>
            </a:r>
            <a:r>
              <a:rPr lang="bg-BG" sz="1400" b="1" dirty="0">
                <a:solidFill>
                  <a:schemeClr val="bg1"/>
                </a:solidFill>
              </a:rPr>
              <a:t>. Правец 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02" y="196318"/>
            <a:ext cx="1816003" cy="227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3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Какво е КАО?</a:t>
            </a:r>
          </a:p>
          <a:p>
            <a:pPr marL="0" indent="0" algn="just">
              <a:buNone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Административната услуга се предоставя от: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компетентните административни органи;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лицата, осъществяващи публични функции; или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организациите, предоставящи обществени услуги</a:t>
            </a:r>
          </a:p>
          <a:p>
            <a:pPr marL="0" indent="0" algn="just">
              <a:buNone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да е необходимо </a:t>
            </a:r>
            <a:r>
              <a:rPr lang="ru-RU" sz="22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заявителят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i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(клиентът)</a:t>
            </a:r>
            <a:r>
              <a:rPr lang="en-US" sz="2200" i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предоставя информация или доказателствени средства, за които са налице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данни,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вече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събирани или създавани от административни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 (първични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администратори на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данни),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независимо дали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тези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данни се поддържат в електронна форма или на хартиен носител.</a:t>
            </a:r>
            <a:endParaRPr lang="fr-F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Въвеждане на комплексно административно обслужване (КАО)</a:t>
            </a:r>
            <a:endParaRPr lang="en-GB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92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 на КАО</a:t>
            </a:r>
            <a:endParaRPr lang="ru-RU" sz="32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bg-BG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Клиентът </a:t>
            </a:r>
            <a:r>
              <a:rPr lang="bg-BG" sz="2200" i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(гражданинът/представителят на бизнеса)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 бъде в центъра на административното обслужване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fr-F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bg-BG" sz="3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Въвеждане на </a:t>
            </a:r>
            <a:r>
              <a:rPr lang="bg-BG" sz="32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КАО</a:t>
            </a:r>
            <a:endParaRPr lang="en-GB" sz="3200" dirty="0">
              <a:effectLst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70559" y="3645024"/>
            <a:ext cx="8229600" cy="25922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Font typeface="Wingdings 3"/>
              <a:buNone/>
            </a:pPr>
            <a:r>
              <a:rPr lang="bg-BG" sz="2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Принципите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залегнали в Закона за електронно управление (ЗЕУ):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Еднократно събиране и създаване на данни -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</a:t>
            </a:r>
            <a:r>
              <a:rPr lang="x-none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x-none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x-none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ЗЕУ;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x-none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Служебно уведомяване</a:t>
            </a:r>
            <a:r>
              <a:rPr lang="bg-BG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чл. 3 от ЗЕУ;</a:t>
            </a:r>
          </a:p>
          <a:p>
            <a:pPr marL="598932" lvl="1" indent="-342900" algn="just">
              <a:buFont typeface="Wingdings" panose="05000000000000000000" pitchFamily="2" charset="2"/>
              <a:buChar char="§"/>
            </a:pPr>
            <a:r>
              <a:rPr lang="x-none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Автоматизирано предоставяне</a:t>
            </a:r>
            <a:r>
              <a:rPr lang="bg-BG" sz="2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чл. 4 от ЗЕУ;</a:t>
            </a:r>
            <a:endParaRPr lang="bg-BG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4319972" y="3140968"/>
            <a:ext cx="504056" cy="360040"/>
          </a:xfrm>
          <a:prstGeom prst="up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800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гражданите и бизнеса!</a:t>
            </a:r>
            <a:endParaRPr lang="ru-RU" sz="32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bg-BG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Премахване на практиката за изискване и предоставяне на официални документи (удостоверения) на хартиен носител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bg-BG" sz="3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за намаляване на административната тежест </a:t>
            </a:r>
            <a:endParaRPr lang="en-GB" sz="3000" dirty="0">
              <a:effectLst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212976"/>
            <a:ext cx="8229600" cy="25202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None/>
            </a:pPr>
            <a:r>
              <a:rPr lang="bg-BG" sz="3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</a:t>
            </a:r>
            <a:r>
              <a:rPr lang="bg-BG" sz="30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Стъпка 1: анализ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действащата нормативна уредба,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определяща предоставянето на административни услуги: </a:t>
            </a:r>
          </a:p>
          <a:p>
            <a:pPr marL="714375" indent="-342900" algn="just">
              <a:buSzPct val="100000"/>
              <a:buFont typeface="Wingdings" panose="05000000000000000000" pitchFamily="2" charset="2"/>
              <a:buChar char=""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кои административни услуги/режими, </a:t>
            </a:r>
          </a:p>
          <a:p>
            <a:pPr marL="1076325" lvl="2" indent="-342900" algn="just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"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какво нормативно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основание, 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438275" lvl="2" indent="-342900" algn="just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"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колко и какви документи се изискват.</a:t>
            </a:r>
          </a:p>
          <a:p>
            <a:pPr marL="0" indent="0" algn="just">
              <a:buNone/>
            </a:pPr>
            <a:endParaRPr lang="bg-BG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fr-F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9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173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Идентифицирани </a:t>
            </a:r>
            <a:r>
              <a:rPr lang="bg-BG" sz="1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най-често изисквани </a:t>
            </a: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удостоверения: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вписани в регистър БУЛСТАТ </a:t>
            </a:r>
            <a:r>
              <a:rPr lang="bg-BG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обстоятелства;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вписванията, отбелязванията или заличаванията по партида на юридическо лице в Имотния </a:t>
            </a:r>
            <a:r>
              <a:rPr lang="bg-BG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регистър;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вписванията, отбелязванията или заличаванията по партида на физическо лице в Имотния </a:t>
            </a:r>
            <a:r>
              <a:rPr lang="bg-BG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регистър;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актуално състояние от Търговския </a:t>
            </a:r>
            <a:r>
              <a:rPr lang="bg-BG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регистър;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наличие или липса на задължения за публични държавни вземания, събирани от митническите органи, издавано от Агенция „Митници“;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семейно положение;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съпруг/а, деца;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брак;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наличието или липсата на задължения, издавано от Национална агенция за приходите;</a:t>
            </a:r>
            <a:endParaRPr lang="en-US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обр. УП-7 за размер и вид на пенсия/и </a:t>
            </a:r>
            <a:r>
              <a:rPr lang="bg-BG" sz="1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добавка/и, издавано от Националния осигурителен институт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обр. УП-8 за доход от пенсия/и </a:t>
            </a:r>
            <a:r>
              <a:rPr lang="bg-BG" sz="1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добавка/и, издавано от Националния осигурителен институт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342900" indent="-342900" algn="just">
              <a:buSzPct val="90000"/>
              <a:buFont typeface="+mj-lt"/>
              <a:buAutoNum type="arabicPeriod"/>
            </a:pPr>
            <a:r>
              <a:rPr lang="bg-BG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Удостоверение за признаване на придобито висше образование в чужбина</a:t>
            </a:r>
            <a:r>
              <a:rPr lang="en-US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bg-BG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r>
              <a:rPr lang="bg-BG" sz="3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Междинни резултати от стъпка 1:</a:t>
            </a:r>
            <a:endParaRPr lang="en-GB" sz="3000" dirty="0">
              <a:effectLst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004048" y="6021288"/>
            <a:ext cx="3312368" cy="64807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Таблица за АО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5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bg-BG" sz="3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за намаляване на административната тежест </a:t>
            </a:r>
            <a:endParaRPr lang="en-GB" sz="3000" dirty="0">
              <a:effectLst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6853" y="1556792"/>
            <a:ext cx="8229600" cy="388843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None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Стъпка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актуализиране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информацията за всички предоставяни административни услуги и режими в Административния регистър, включително документите, които се изискват за всяка една услуга/ режим, дължими за вписване в Административния регистър, съгласно чл. 25, ал. 1 от Наредбата за Административния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регистър.</a:t>
            </a:r>
          </a:p>
          <a:p>
            <a:pPr marL="0" indent="0" algn="just">
              <a:buNone/>
            </a:pP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Стъпка 3: изготвяне на предложения за актуализиране на нормативната уредба, включително и за премахване на идентифицирани пречки от нормативен характер пред използването на централния компонент </a:t>
            </a:r>
            <a:r>
              <a:rPr lang="en-US" sz="2000" b="1" dirty="0" err="1" smtClean="0">
                <a:solidFill>
                  <a:schemeClr val="accent1"/>
                </a:solidFill>
              </a:rPr>
              <a:t>RegiX</a:t>
            </a:r>
            <a:r>
              <a:rPr lang="bg-BG" sz="2000" dirty="0" smtClean="0"/>
              <a:t>.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0" indent="0" algn="just">
              <a:buNone/>
            </a:pP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Стъпка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4: актуализиране на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нормативната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уредба.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bg-BG" sz="3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за намаляване на административната тежест </a:t>
            </a:r>
            <a:endParaRPr lang="en-GB" sz="3000" dirty="0">
              <a:effectLst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6853" y="1556792"/>
            <a:ext cx="8229600" cy="38884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0" indent="0" algn="just">
              <a:buNone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Стъпка 5: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текущо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присъединяване на административни органи –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потребители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данни към централния компонент </a:t>
            </a:r>
            <a:r>
              <a:rPr lang="bg-BG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RegiX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фактическо премахване на изискването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удостоверителни документи на хартиен носител при предоставяне на административни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услуги/режими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6853" y="3645024"/>
            <a:ext cx="8229600" cy="208823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None/>
            </a:pPr>
            <a:r>
              <a:rPr lang="bg-BG" sz="2400" u="sng" dirty="0">
                <a:solidFill>
                  <a:schemeClr val="accent1"/>
                </a:solidFill>
              </a:rPr>
              <a:t>http://regixaisweb.egov.bg/RegiXInfo/</a:t>
            </a:r>
            <a:endParaRPr lang="en-US" sz="2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bg-BG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Централен </a:t>
            </a:r>
            <a:r>
              <a:rPr lang="bg-BG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компонент за служебен обмен на данни и информация (</a:t>
            </a:r>
            <a:r>
              <a:rPr lang="bg-BG" sz="2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RegiX</a:t>
            </a:r>
            <a:r>
              <a:rPr lang="bg-BG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който осигурява служебния достъп между първичните администратори на данни и административните органи</a:t>
            </a:r>
            <a:endParaRPr lang="fr-FR" sz="2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2987824" y="3573016"/>
            <a:ext cx="5853336" cy="25202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0" indent="0" algn="ctr">
              <a:buNone/>
            </a:pPr>
            <a:r>
              <a:rPr lang="bg-BG" sz="32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Елена </a:t>
            </a:r>
            <a:r>
              <a:rPr lang="bg-BG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Граматикова</a:t>
            </a:r>
          </a:p>
          <a:p>
            <a:pPr marL="0" lvl="0" indent="0" algn="ctr">
              <a:buNone/>
            </a:pPr>
            <a:endParaRPr lang="bg-BG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bg-BG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Държавен </a:t>
            </a:r>
            <a:r>
              <a:rPr lang="bg-BG" sz="24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експерт в </a:t>
            </a:r>
            <a:r>
              <a:rPr lang="bg-BG" sz="2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дирекция „Политики за е-управление“, </a:t>
            </a:r>
            <a:r>
              <a:rPr lang="bg-BG" sz="24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ДАЕУ</a:t>
            </a:r>
          </a:p>
          <a:p>
            <a:pPr marL="0" lvl="0" indent="0" algn="ctr">
              <a:buNone/>
            </a:pPr>
            <a:endParaRPr lang="bg-BG" sz="2000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egramatikova@e-gov.bg</a:t>
            </a:r>
            <a:r>
              <a:rPr lang="bg-BG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bg-BG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endParaRPr lang="bg-BG" sz="2400" b="1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>
              <a:buNone/>
            </a:pPr>
            <a:endParaRPr lang="bg-BG" sz="20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860</TotalTime>
  <Words>570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Република България Държавна агенция „Електронно управление“  www.e-gov.bg</vt:lpstr>
      <vt:lpstr>Въвеждане на комплексно административно обслужване (КАО)</vt:lpstr>
      <vt:lpstr>Въвеждане на КАО</vt:lpstr>
      <vt:lpstr>План за намаляване на административната тежест </vt:lpstr>
      <vt:lpstr>Междинни резултати от стъпка 1:</vt:lpstr>
      <vt:lpstr>План за намаляване на административната тежест </vt:lpstr>
      <vt:lpstr>План за намаляване на административната тежест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Presiding a Council work party</dc:title>
  <dc:creator>Amelie Lecler</dc:creator>
  <cp:lastModifiedBy>Elena G. Gramatikova</cp:lastModifiedBy>
  <cp:revision>88</cp:revision>
  <dcterms:created xsi:type="dcterms:W3CDTF">2017-03-15T09:26:23Z</dcterms:created>
  <dcterms:modified xsi:type="dcterms:W3CDTF">2017-06-26T14:55:08Z</dcterms:modified>
</cp:coreProperties>
</file>